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78" r:id="rId7"/>
    <p:sldId id="258" r:id="rId8"/>
    <p:sldId id="280" r:id="rId9"/>
    <p:sldId id="281" r:id="rId10"/>
    <p:sldId id="286" r:id="rId11"/>
    <p:sldId id="287" r:id="rId12"/>
    <p:sldId id="282" r:id="rId13"/>
    <p:sldId id="288" r:id="rId14"/>
    <p:sldId id="289" r:id="rId15"/>
    <p:sldId id="293" r:id="rId16"/>
    <p:sldId id="292" r:id="rId17"/>
    <p:sldId id="291" r:id="rId18"/>
    <p:sldId id="294" r:id="rId19"/>
    <p:sldId id="295" r:id="rId20"/>
    <p:sldId id="296" r:id="rId21"/>
    <p:sldId id="297" r:id="rId22"/>
    <p:sldId id="298" r:id="rId23"/>
    <p:sldId id="300" r:id="rId24"/>
    <p:sldId id="301" r:id="rId25"/>
    <p:sldId id="302" r:id="rId26"/>
    <p:sldId id="303" r:id="rId27"/>
    <p:sldId id="304" r:id="rId28"/>
    <p:sldId id="305" r:id="rId29"/>
    <p:sldId id="266" r:id="rId30"/>
    <p:sldId id="283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655" autoAdjust="0"/>
  </p:normalViewPr>
  <p:slideViewPr>
    <p:cSldViewPr snapToGrid="0">
      <p:cViewPr>
        <p:scale>
          <a:sx n="50" d="100"/>
          <a:sy n="50" d="100"/>
        </p:scale>
        <p:origin x="1212" y="25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0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22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1124373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Lending Club Case study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7FE1-A5D5-1BD9-F3D0-4FEA325E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0"/>
            <a:ext cx="9953308" cy="1780860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BC3C9A9-FA9F-BE8D-5289-1B3F27D34FB4}"/>
              </a:ext>
            </a:extLst>
          </p:cNvPr>
          <p:cNvSpPr txBox="1">
            <a:spLocks/>
          </p:cNvSpPr>
          <p:nvPr/>
        </p:nvSpPr>
        <p:spPr>
          <a:xfrm>
            <a:off x="1341120" y="1933738"/>
            <a:ext cx="9799268" cy="4924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pc="5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AutoNum type="arabicPeriod"/>
            </a:pPr>
            <a:r>
              <a:rPr lang="en-US" dirty="0"/>
              <a:t>Removing columns with more than 50% of null values</a:t>
            </a:r>
          </a:p>
          <a:p>
            <a:pPr marL="342900" indent="-342900">
              <a:buAutoNum type="arabicPeriod"/>
            </a:pPr>
            <a:r>
              <a:rPr lang="en-US" dirty="0"/>
              <a:t>Remove columns having only 1 value</a:t>
            </a:r>
          </a:p>
          <a:p>
            <a:pPr marL="342900" indent="-342900">
              <a:buAutoNum type="arabicPeriod"/>
            </a:pPr>
            <a:r>
              <a:rPr lang="en-US" dirty="0"/>
              <a:t>Remove columns which doesn’t have business significance on the loan status post approval of loan</a:t>
            </a:r>
          </a:p>
          <a:p>
            <a:pPr marL="342900" indent="-342900">
              <a:buAutoNum type="arabicPeriod"/>
            </a:pPr>
            <a:r>
              <a:rPr lang="en-US" dirty="0"/>
              <a:t>Removing duplicates</a:t>
            </a:r>
          </a:p>
          <a:p>
            <a:pPr marL="342900" indent="-342900">
              <a:buAutoNum type="arabicPeriod"/>
            </a:pPr>
            <a:r>
              <a:rPr lang="en-US" dirty="0"/>
              <a:t>Using mode for imputing null values </a:t>
            </a:r>
          </a:p>
          <a:p>
            <a:pPr marL="342900" indent="-342900">
              <a:buAutoNum type="arabicPeriod"/>
            </a:pPr>
            <a:r>
              <a:rPr lang="en-US" dirty="0"/>
              <a:t>Using mean for imputing null values</a:t>
            </a:r>
          </a:p>
          <a:p>
            <a:pPr marL="342900" indent="-342900">
              <a:buAutoNum type="arabicPeriod"/>
            </a:pPr>
            <a:r>
              <a:rPr lang="en-US" dirty="0"/>
              <a:t>Filtering rows which have minimal impact</a:t>
            </a:r>
          </a:p>
          <a:p>
            <a:pPr marL="342900" indent="-342900">
              <a:buAutoNum type="arabicPeriod"/>
            </a:pPr>
            <a:r>
              <a:rPr lang="en-US" dirty="0"/>
              <a:t>Removing outliers based on each column</a:t>
            </a:r>
          </a:p>
          <a:p>
            <a:pPr marL="342900" indent="-342900">
              <a:buAutoNum type="arabicPeriod"/>
            </a:pPr>
            <a:r>
              <a:rPr lang="en-US" dirty="0"/>
              <a:t>Reducing data for only charged off and fully paid as current has no bearing with the analysis</a:t>
            </a:r>
          </a:p>
          <a:p>
            <a:pPr marL="342900" indent="-342900">
              <a:buAutoNum type="arabicPeriod"/>
            </a:pPr>
            <a:r>
              <a:rPr lang="en-US" dirty="0"/>
              <a:t>Converting date columns into to date time</a:t>
            </a:r>
          </a:p>
          <a:p>
            <a:pPr marL="342900" indent="-342900">
              <a:buAutoNum type="arabicPeriod"/>
            </a:pPr>
            <a:r>
              <a:rPr lang="en-US" dirty="0"/>
              <a:t>Converting percentages to float data types</a:t>
            </a:r>
          </a:p>
        </p:txBody>
      </p:sp>
    </p:spTree>
    <p:extLst>
      <p:ext uri="{BB962C8B-B14F-4D97-AF65-F5344CB8AC3E}">
        <p14:creationId xmlns:p14="http://schemas.microsoft.com/office/powerpoint/2010/main" val="130016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Univariate Analysis</a:t>
            </a:r>
            <a:br>
              <a:rPr lang="en-US" dirty="0"/>
            </a:br>
            <a:r>
              <a:rPr lang="en-US" sz="1800" dirty="0"/>
              <a:t>Distribution charts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B6638-3CFD-C745-1568-580613F759C6}"/>
              </a:ext>
            </a:extLst>
          </p:cNvPr>
          <p:cNvSpPr txBox="1"/>
          <p:nvPr/>
        </p:nvSpPr>
        <p:spPr>
          <a:xfrm>
            <a:off x="664332" y="136096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4414CB-EA45-1DC4-3BD6-ED698C5B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4" y="1756581"/>
            <a:ext cx="2011680" cy="170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AD9E09F-0C12-1E20-1DE1-60BFEC4A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593" y="1726356"/>
            <a:ext cx="2011680" cy="173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9647A7-7C67-6A22-39CF-37088A4BBEF7}"/>
              </a:ext>
            </a:extLst>
          </p:cNvPr>
          <p:cNvSpPr txBox="1"/>
          <p:nvPr/>
        </p:nvSpPr>
        <p:spPr>
          <a:xfrm>
            <a:off x="3157645" y="1333787"/>
            <a:ext cx="13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Loan Status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1ACFF20-566B-2627-1F2D-5CA3F3EEA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12" y="1726357"/>
            <a:ext cx="2761519" cy="265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CFDD68-3068-7A81-2963-A5B4DC843D0F}"/>
              </a:ext>
            </a:extLst>
          </p:cNvPr>
          <p:cNvSpPr txBox="1"/>
          <p:nvPr/>
        </p:nvSpPr>
        <p:spPr>
          <a:xfrm>
            <a:off x="5383260" y="1246754"/>
            <a:ext cx="29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Purpose – </a:t>
            </a:r>
            <a:r>
              <a:rPr lang="en-US" sz="1200" dirty="0"/>
              <a:t>debt consolidation highest</a:t>
            </a:r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0DD302F-1191-089B-0FA9-2911C4F8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724" y="1703119"/>
            <a:ext cx="2617928" cy="229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5FFDB2-7292-3AEE-F5DC-878E552363BC}"/>
              </a:ext>
            </a:extLst>
          </p:cNvPr>
          <p:cNvSpPr txBox="1"/>
          <p:nvPr/>
        </p:nvSpPr>
        <p:spPr>
          <a:xfrm>
            <a:off x="8704162" y="1187888"/>
            <a:ext cx="31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– </a:t>
            </a:r>
            <a:r>
              <a:rPr lang="en-US" sz="1200" dirty="0"/>
              <a:t>Highest in rented or mortgaged</a:t>
            </a:r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E566151F-A544-B80C-C638-DADCDFD6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03" y="4824862"/>
            <a:ext cx="2540848" cy="186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F9C2F0-F92B-BE14-9B87-B94B37719AAE}"/>
              </a:ext>
            </a:extLst>
          </p:cNvPr>
          <p:cNvSpPr txBox="1"/>
          <p:nvPr/>
        </p:nvSpPr>
        <p:spPr>
          <a:xfrm>
            <a:off x="319654" y="4455531"/>
            <a:ext cx="284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Grade – </a:t>
            </a:r>
            <a:r>
              <a:rPr lang="en-US" sz="1100" dirty="0"/>
              <a:t>lower grade takes most loans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58DB76A-067E-2EE8-93D5-ED69D740F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19" y="4511921"/>
            <a:ext cx="3631185" cy="21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EC1620-BE5E-427F-FA8E-2B79EB2341E8}"/>
              </a:ext>
            </a:extLst>
          </p:cNvPr>
          <p:cNvSpPr txBox="1"/>
          <p:nvPr/>
        </p:nvSpPr>
        <p:spPr>
          <a:xfrm>
            <a:off x="7438687" y="5316169"/>
            <a:ext cx="3855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 Grade – </a:t>
            </a:r>
            <a:r>
              <a:rPr lang="en-US" sz="1100" dirty="0"/>
              <a:t>In lower grades, the </a:t>
            </a:r>
            <a:r>
              <a:rPr lang="en-US" sz="1100" dirty="0" err="1"/>
              <a:t>subrades</a:t>
            </a:r>
            <a:r>
              <a:rPr lang="en-US" sz="1100" dirty="0"/>
              <a:t> which are lower are less approved of loans, while in higher grades, higher subgrades take lesser loans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1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Univariate Analysis</a:t>
            </a:r>
            <a:br>
              <a:rPr lang="en-US" dirty="0"/>
            </a:br>
            <a:r>
              <a:rPr lang="en-US" sz="1800" dirty="0"/>
              <a:t>Distribution charts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B6638-3CFD-C745-1568-580613F759C6}"/>
              </a:ext>
            </a:extLst>
          </p:cNvPr>
          <p:cNvSpPr txBox="1"/>
          <p:nvPr/>
        </p:nvSpPr>
        <p:spPr>
          <a:xfrm>
            <a:off x="664332" y="1360967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647A7-7C67-6A22-39CF-37088A4BBEF7}"/>
              </a:ext>
            </a:extLst>
          </p:cNvPr>
          <p:cNvSpPr txBox="1"/>
          <p:nvPr/>
        </p:nvSpPr>
        <p:spPr>
          <a:xfrm>
            <a:off x="3157645" y="1333787"/>
            <a:ext cx="162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Delinq_2 years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FDD68-3068-7A81-2963-A5B4DC843D0F}"/>
              </a:ext>
            </a:extLst>
          </p:cNvPr>
          <p:cNvSpPr txBox="1"/>
          <p:nvPr/>
        </p:nvSpPr>
        <p:spPr>
          <a:xfrm>
            <a:off x="5618109" y="1360967"/>
            <a:ext cx="252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Inquiry in last 6 months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5FFDB2-7292-3AEE-F5DC-878E552363BC}"/>
              </a:ext>
            </a:extLst>
          </p:cNvPr>
          <p:cNvSpPr txBox="1"/>
          <p:nvPr/>
        </p:nvSpPr>
        <p:spPr>
          <a:xfrm>
            <a:off x="8704162" y="1187888"/>
            <a:ext cx="146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Bankruptcies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9C2F0-F92B-BE14-9B87-B94B37719AAE}"/>
              </a:ext>
            </a:extLst>
          </p:cNvPr>
          <p:cNvSpPr txBox="1"/>
          <p:nvPr/>
        </p:nvSpPr>
        <p:spPr>
          <a:xfrm>
            <a:off x="664332" y="3689413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Installment groups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C4AD95-9AC9-1B28-CF05-569B1B699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45" y="1773011"/>
            <a:ext cx="2540848" cy="191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442679A-E95C-B495-F51A-34240A32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854" y="1846074"/>
            <a:ext cx="2126512" cy="157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8A8E83E-5585-7DBB-174A-CF4D4AE47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70" y="1840019"/>
            <a:ext cx="2638909" cy="191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862C70B-FB00-F29E-D2E8-E6D874DB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926" y="1660587"/>
            <a:ext cx="3214742" cy="240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EA7A1F0-F500-A9F3-91A5-8844E76D3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5" y="4085686"/>
            <a:ext cx="2972549" cy="25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AFB3CE18-57F5-C18A-507A-89F13B4F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238" y="4085686"/>
            <a:ext cx="2839762" cy="23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64F4C-96B7-DAEA-9622-1D373013F210}"/>
              </a:ext>
            </a:extLst>
          </p:cNvPr>
          <p:cNvSpPr txBox="1"/>
          <p:nvPr/>
        </p:nvSpPr>
        <p:spPr>
          <a:xfrm>
            <a:off x="3566597" y="3696743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Funded amt _</a:t>
            </a:r>
            <a:r>
              <a:rPr lang="en-US" dirty="0" err="1"/>
              <a:t>invgroups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81179-2301-7BCD-539D-D36E4AA68B5C}"/>
              </a:ext>
            </a:extLst>
          </p:cNvPr>
          <p:cNvSpPr txBox="1"/>
          <p:nvPr/>
        </p:nvSpPr>
        <p:spPr>
          <a:xfrm>
            <a:off x="7138495" y="3804336"/>
            <a:ext cx="120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Dti</a:t>
            </a:r>
            <a:r>
              <a:rPr lang="en-US" dirty="0"/>
              <a:t> groups</a:t>
            </a:r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E81CC940-150F-DF43-6B0D-8DD61C3B1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04" y="4085686"/>
            <a:ext cx="3430929" cy="26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882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Univariate Analysis</a:t>
            </a:r>
            <a:br>
              <a:rPr lang="en-US" dirty="0"/>
            </a:br>
            <a:r>
              <a:rPr lang="en-US" sz="1800" dirty="0"/>
              <a:t>Distribution charts –Compared to charged off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FDD68-3068-7A81-2963-A5B4DC843D0F}"/>
              </a:ext>
            </a:extLst>
          </p:cNvPr>
          <p:cNvSpPr txBox="1"/>
          <p:nvPr/>
        </p:nvSpPr>
        <p:spPr>
          <a:xfrm>
            <a:off x="1531053" y="1283460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Purpose – </a:t>
            </a:r>
            <a:r>
              <a:rPr lang="en-US" sz="1200" dirty="0"/>
              <a:t>Small business charge off is much higher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9C2F0-F92B-BE14-9B87-B94B37719AAE}"/>
              </a:ext>
            </a:extLst>
          </p:cNvPr>
          <p:cNvSpPr txBox="1"/>
          <p:nvPr/>
        </p:nvSpPr>
        <p:spPr>
          <a:xfrm>
            <a:off x="319654" y="4072755"/>
            <a:ext cx="518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Grade – </a:t>
            </a:r>
            <a:r>
              <a:rPr lang="en-US" sz="1100" dirty="0"/>
              <a:t>C, D E and F has much higher charged off then distribution of counts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1620-BE5E-427F-FA8E-2B79EB2341E8}"/>
              </a:ext>
            </a:extLst>
          </p:cNvPr>
          <p:cNvSpPr txBox="1"/>
          <p:nvPr/>
        </p:nvSpPr>
        <p:spPr>
          <a:xfrm>
            <a:off x="6831641" y="3170191"/>
            <a:ext cx="385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of the other metrics follow a similar trend from univariate analysis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59BE4FE-8400-FAC8-57E7-C8DA4EC1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5" y="1631932"/>
            <a:ext cx="2349463" cy="17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558EEC5-AC1E-6B14-F638-49AD5FC5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513" y="1631932"/>
            <a:ext cx="2617928" cy="17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B7D49-0CC9-D6F3-34DD-BEBFB77E655F}"/>
              </a:ext>
            </a:extLst>
          </p:cNvPr>
          <p:cNvSpPr txBox="1"/>
          <p:nvPr/>
        </p:nvSpPr>
        <p:spPr>
          <a:xfrm>
            <a:off x="4006657" y="3508745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Charged off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B0CD8-B73E-8F39-ACA9-C13F5A199B65}"/>
              </a:ext>
            </a:extLst>
          </p:cNvPr>
          <p:cNvSpPr txBox="1"/>
          <p:nvPr/>
        </p:nvSpPr>
        <p:spPr>
          <a:xfrm>
            <a:off x="1475059" y="35087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B8BA4CBB-FCEA-3AB0-07E1-9E892616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651" y="4422124"/>
            <a:ext cx="2543033" cy="18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B16985BE-5AC5-3FE2-5009-579B7E6BF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20" y="4601576"/>
            <a:ext cx="2336969" cy="171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89658-5E37-A721-6DF1-59CAB461E7E3}"/>
              </a:ext>
            </a:extLst>
          </p:cNvPr>
          <p:cNvSpPr txBox="1"/>
          <p:nvPr/>
        </p:nvSpPr>
        <p:spPr>
          <a:xfrm>
            <a:off x="4006657" y="6314313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Charged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79A20-8091-1D03-0C93-32E953A61F1D}"/>
              </a:ext>
            </a:extLst>
          </p:cNvPr>
          <p:cNvSpPr txBox="1"/>
          <p:nvPr/>
        </p:nvSpPr>
        <p:spPr>
          <a:xfrm>
            <a:off x="1475059" y="631431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84755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SEGMENTED Univariate Analysis</a:t>
            </a:r>
            <a:br>
              <a:rPr lang="en-US" dirty="0"/>
            </a:br>
            <a:r>
              <a:rPr lang="en-US" sz="1800" dirty="0"/>
              <a:t>Distribution charts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B6638-3CFD-C745-1568-580613F759C6}"/>
              </a:ext>
            </a:extLst>
          </p:cNvPr>
          <p:cNvSpPr txBox="1"/>
          <p:nvPr/>
        </p:nvSpPr>
        <p:spPr>
          <a:xfrm>
            <a:off x="871870" y="1324156"/>
            <a:ext cx="522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 rate – </a:t>
            </a:r>
            <a:r>
              <a:rPr lang="en-US" sz="1200" dirty="0"/>
              <a:t>Most have 9% - 13% but most charged off is 13% - 17%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647A7-7C67-6A22-39CF-37088A4BBEF7}"/>
              </a:ext>
            </a:extLst>
          </p:cNvPr>
          <p:cNvSpPr txBox="1"/>
          <p:nvPr/>
        </p:nvSpPr>
        <p:spPr>
          <a:xfrm>
            <a:off x="4308841" y="3846938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Charged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FDD68-3068-7A81-2963-A5B4DC843D0F}"/>
              </a:ext>
            </a:extLst>
          </p:cNvPr>
          <p:cNvSpPr txBox="1"/>
          <p:nvPr/>
        </p:nvSpPr>
        <p:spPr>
          <a:xfrm>
            <a:off x="7030927" y="1274568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Revol_utilised</a:t>
            </a:r>
            <a:r>
              <a:rPr lang="en-US" dirty="0"/>
              <a:t> – </a:t>
            </a:r>
            <a:r>
              <a:rPr lang="en-US" sz="1200" dirty="0"/>
              <a:t>higher the utilization higher the charge off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440BEA9-120D-F405-2421-7A14701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0" y="1768392"/>
            <a:ext cx="2837595" cy="21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965992D-3417-16FC-DD88-FAE1F271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626" y="1725956"/>
            <a:ext cx="2837595" cy="21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07A3C29-EF11-8BBA-5E15-6264C748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82" y="1704581"/>
            <a:ext cx="2668108" cy="199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4411B6-00FC-BC75-766F-51E5D96D8707}"/>
              </a:ext>
            </a:extLst>
          </p:cNvPr>
          <p:cNvSpPr txBox="1"/>
          <p:nvPr/>
        </p:nvSpPr>
        <p:spPr>
          <a:xfrm>
            <a:off x="1684706" y="39466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A1D853F-541C-88FA-0053-CF077E4D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40" y="1825943"/>
            <a:ext cx="2505742" cy="187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30E0D6-8CD3-3889-4831-C0DDB6B2B57D}"/>
              </a:ext>
            </a:extLst>
          </p:cNvPr>
          <p:cNvSpPr txBox="1"/>
          <p:nvPr/>
        </p:nvSpPr>
        <p:spPr>
          <a:xfrm>
            <a:off x="10170925" y="3687951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Charged off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AC470-DEA9-7A96-438C-5901D72655B4}"/>
              </a:ext>
            </a:extLst>
          </p:cNvPr>
          <p:cNvSpPr txBox="1"/>
          <p:nvPr/>
        </p:nvSpPr>
        <p:spPr>
          <a:xfrm>
            <a:off x="7546790" y="37876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574964BC-41EA-F6D5-3747-5EAAF9BC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363" y="4485749"/>
            <a:ext cx="2856898" cy="21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E7A082E-AB85-CA21-40CA-5578B4FE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209" y="4468092"/>
            <a:ext cx="2837595" cy="21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0BDB0-2645-99D3-4C9A-5AC14209A26B}"/>
              </a:ext>
            </a:extLst>
          </p:cNvPr>
          <p:cNvSpPr txBox="1"/>
          <p:nvPr/>
        </p:nvSpPr>
        <p:spPr>
          <a:xfrm>
            <a:off x="6636740" y="6488668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Charged 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06E3E-8ECD-D333-E466-10AC21F0A53E}"/>
              </a:ext>
            </a:extLst>
          </p:cNvPr>
          <p:cNvSpPr txBox="1"/>
          <p:nvPr/>
        </p:nvSpPr>
        <p:spPr>
          <a:xfrm>
            <a:off x="3980215" y="65177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F7008-83A5-447E-2C77-69D05B1FC738}"/>
              </a:ext>
            </a:extLst>
          </p:cNvPr>
          <p:cNvSpPr txBox="1"/>
          <p:nvPr/>
        </p:nvSpPr>
        <p:spPr>
          <a:xfrm>
            <a:off x="2272707" y="4116417"/>
            <a:ext cx="913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Annual Income– </a:t>
            </a:r>
            <a:r>
              <a:rPr lang="en-US" sz="1200" dirty="0"/>
              <a:t>Annual income doesn’t affect much in the distribution curve for charged off as it follows same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7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Univariate Analysis</a:t>
            </a:r>
            <a:br>
              <a:rPr lang="en-US" dirty="0"/>
            </a:br>
            <a:r>
              <a:rPr lang="en-US" sz="1800" dirty="0"/>
              <a:t>Across time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B6638-3CFD-C745-1568-580613F759C6}"/>
              </a:ext>
            </a:extLst>
          </p:cNvPr>
          <p:cNvSpPr txBox="1"/>
          <p:nvPr/>
        </p:nvSpPr>
        <p:spPr>
          <a:xfrm>
            <a:off x="2966483" y="1770109"/>
            <a:ext cx="779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Overtime, the number of loans has increased exponentially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FB6529-7ABF-76E2-1B95-4C6292850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68" y="2449813"/>
            <a:ext cx="5591053" cy="364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626734B-5F61-6B60-8B2C-952D3967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9" y="2349795"/>
            <a:ext cx="5388027" cy="38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C7AB3-BFBB-80D6-222E-207F664C535A}"/>
              </a:ext>
            </a:extLst>
          </p:cNvPr>
          <p:cNvSpPr txBox="1"/>
          <p:nvPr/>
        </p:nvSpPr>
        <p:spPr>
          <a:xfrm>
            <a:off x="8278756" y="6119336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Charged 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EF7AD-F453-CD22-960A-76721A5E1A50}"/>
              </a:ext>
            </a:extLst>
          </p:cNvPr>
          <p:cNvSpPr txBox="1"/>
          <p:nvPr/>
        </p:nvSpPr>
        <p:spPr>
          <a:xfrm>
            <a:off x="3140243" y="63040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69362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/>
          </a:bodyPr>
          <a:lstStyle/>
          <a:p>
            <a:r>
              <a:rPr lang="en-US" dirty="0"/>
              <a:t>Correlation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B6638-3CFD-C745-1568-580613F759C6}"/>
              </a:ext>
            </a:extLst>
          </p:cNvPr>
          <p:cNvSpPr txBox="1"/>
          <p:nvPr/>
        </p:nvSpPr>
        <p:spPr>
          <a:xfrm>
            <a:off x="8867554" y="2478789"/>
            <a:ext cx="3136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many variables with a very high positive or negative correlation other than loan amount, Installment and funded amount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5F521EC-5758-ECD4-DE99-3DE98514A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24" y="1514928"/>
            <a:ext cx="7639233" cy="51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77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Analysis</a:t>
            </a:r>
            <a:br>
              <a:rPr lang="en-US" dirty="0"/>
            </a:br>
            <a:r>
              <a:rPr lang="en-US" sz="1800" dirty="0"/>
              <a:t>Across % Charged OFF vs Overall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DE98-8D88-D7A2-0A3A-165DC9183A56}"/>
              </a:ext>
            </a:extLst>
          </p:cNvPr>
          <p:cNvSpPr txBox="1"/>
          <p:nvPr/>
        </p:nvSpPr>
        <p:spPr>
          <a:xfrm>
            <a:off x="564943" y="1567717"/>
            <a:ext cx="409211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Major Observations - </a:t>
            </a:r>
          </a:p>
          <a:p>
            <a:pPr marL="342900" indent="-342900">
              <a:buAutoNum type="arabicPeriod"/>
            </a:pPr>
            <a:r>
              <a:rPr lang="en-US" dirty="0"/>
              <a:t>60 months term has 25% chances of being charged off whereas 36 months has only 11%, this is more than double the chances of being charged off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Small businesses has a chance of more than 28% of being charged off, while second highest purpose is renewable energy at 18% of charged off</a:t>
            </a:r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0235B1-FB1F-A710-6502-F00F8E93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552" y="765967"/>
            <a:ext cx="3866505" cy="28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99D7892-2493-43F3-159E-351FFD1A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21" y="3325526"/>
            <a:ext cx="4550735" cy="353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8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Analysis</a:t>
            </a:r>
            <a:br>
              <a:rPr lang="en-US" dirty="0"/>
            </a:br>
            <a:r>
              <a:rPr lang="en-US" sz="1800" dirty="0"/>
              <a:t>Across % Charged OFF vs Overall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DE98-8D88-D7A2-0A3A-165DC9183A56}"/>
              </a:ext>
            </a:extLst>
          </p:cNvPr>
          <p:cNvSpPr txBox="1"/>
          <p:nvPr/>
        </p:nvSpPr>
        <p:spPr>
          <a:xfrm>
            <a:off x="564943" y="1567717"/>
            <a:ext cx="44004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State of Nebraska has a charged off percentage of 60% which is more than 5 times the chances in any other state, but this is for a very small number of loans of 5 loans and 3 out of which is charged off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Verification is not helping as verified people have more chances of being charged off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A14C260-8F07-960B-FC7E-A68EDC3E8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73867"/>
            <a:ext cx="5178722" cy="346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F58D2A2-3D6D-8253-F265-D5793B11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370" y="3944497"/>
            <a:ext cx="4507319" cy="29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8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Analysis</a:t>
            </a:r>
            <a:br>
              <a:rPr lang="en-US" dirty="0"/>
            </a:br>
            <a:r>
              <a:rPr lang="en-US" sz="1800" dirty="0"/>
              <a:t>Across % Charged OFF vs Overall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DE98-8D88-D7A2-0A3A-165DC9183A56}"/>
              </a:ext>
            </a:extLst>
          </p:cNvPr>
          <p:cNvSpPr txBox="1"/>
          <p:nvPr/>
        </p:nvSpPr>
        <p:spPr>
          <a:xfrm>
            <a:off x="564942" y="1567717"/>
            <a:ext cx="51872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Higher the grade of the employee, higher the chances of getting charged off. G is 7 times more probable to be charged off than an A grade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Having pub records doesn't have a huge implication on the charge off 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Although we expect charged off to be high in the higher subgrades and grades, we see an anomaly for sub grade F5 where the charge off is higher than even G grade employees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C4FBE32-174F-F7CE-607C-F99A9DCA4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89" y="283101"/>
            <a:ext cx="4664148" cy="273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FA86D1E-BDB0-BA78-CAE2-07676F71B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06" y="3194498"/>
            <a:ext cx="5103625" cy="33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66A1472-1CCD-10EF-1284-34C98ADE8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95" y="4535947"/>
            <a:ext cx="3151108" cy="20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9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461244" cy="32695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 Understanding</a:t>
            </a:r>
          </a:p>
          <a:p>
            <a:r>
              <a:rPr lang="en-US" dirty="0"/>
              <a:t>Data Cleaning &amp; Outlier Treatment</a:t>
            </a:r>
          </a:p>
          <a:p>
            <a:r>
              <a:rPr lang="en-US" dirty="0"/>
              <a:t>Univariate analysis</a:t>
            </a:r>
          </a:p>
          <a:p>
            <a:r>
              <a:rPr lang="en-US" dirty="0"/>
              <a:t>Bi Variate analysis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Analysis</a:t>
            </a:r>
            <a:br>
              <a:rPr lang="en-US" dirty="0"/>
            </a:br>
            <a:r>
              <a:rPr lang="en-US" sz="1800" dirty="0"/>
              <a:t>Across % Charged OFF vs Overall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DE98-8D88-D7A2-0A3A-165DC9183A56}"/>
              </a:ext>
            </a:extLst>
          </p:cNvPr>
          <p:cNvSpPr txBox="1"/>
          <p:nvPr/>
        </p:nvSpPr>
        <p:spPr>
          <a:xfrm>
            <a:off x="491246" y="1422149"/>
            <a:ext cx="3634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Delinq</a:t>
            </a:r>
            <a:r>
              <a:rPr lang="en-US" dirty="0"/>
              <a:t> 2 years, if it touches 8 then the charged off rate goes as high as 50%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 % inquiries increases, the charge off chances also increases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 number of bankruptcies increase, the chances of charge off increases and more than doubles when you the person is 2 times bankrupt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Installment of 900-1050, has the highest chances of charge off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3A223A0-3DFD-B106-9975-408963B0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98" y="779471"/>
            <a:ext cx="3634872" cy="26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8C0C196-6E8D-FF38-374B-D6DD6C33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176" y="765968"/>
            <a:ext cx="3436861" cy="252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43978A1-3F89-C4A3-7836-19BF8422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21" y="3689922"/>
            <a:ext cx="3469026" cy="252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A8FEAA9F-8C54-8D19-3868-7E14A8068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24" y="3547205"/>
            <a:ext cx="3343213" cy="24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49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Analysis</a:t>
            </a:r>
            <a:br>
              <a:rPr lang="en-US" dirty="0"/>
            </a:br>
            <a:r>
              <a:rPr lang="en-US" sz="1800" dirty="0"/>
              <a:t>Across % Charged OFF vs Overall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DE98-8D88-D7A2-0A3A-165DC9183A56}"/>
              </a:ext>
            </a:extLst>
          </p:cNvPr>
          <p:cNvSpPr txBox="1"/>
          <p:nvPr/>
        </p:nvSpPr>
        <p:spPr>
          <a:xfrm>
            <a:off x="491246" y="1422149"/>
            <a:ext cx="36348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More than 30K loan amounts have a very high charge off hence we should reduce approving high loan amounts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Higher the interest rates, the charge of is much higher more than 40% compared to 5% in low int rate groups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higher the revolving credit utilized, higher is the charge of chances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Lower the annual income, higher is the charge off chance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9AF0A24-828F-AA4D-1994-382B6D21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31" y="653900"/>
            <a:ext cx="4048126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323013C-DD5D-AA22-BAB7-59FF0A97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57" y="855077"/>
            <a:ext cx="3482438" cy="25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5882675-0446-428E-9ABF-77CF6FC0C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17" y="3650704"/>
            <a:ext cx="3877340" cy="266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34FEED7D-5966-FD98-76BC-DF908756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388" y="3796338"/>
            <a:ext cx="3516886" cy="251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873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Multivariate Analysis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DE98-8D88-D7A2-0A3A-165DC9183A56}"/>
              </a:ext>
            </a:extLst>
          </p:cNvPr>
          <p:cNvSpPr txBox="1"/>
          <p:nvPr/>
        </p:nvSpPr>
        <p:spPr>
          <a:xfrm>
            <a:off x="491246" y="1422149"/>
            <a:ext cx="3634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Renewable energy has the highest variation in salary and in charged off category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Applicants with higher salary mostly applied loans for "</a:t>
            </a:r>
            <a:r>
              <a:rPr lang="en-US" dirty="0" err="1"/>
              <a:t>home_improvment</a:t>
            </a:r>
            <a:r>
              <a:rPr lang="en-US" dirty="0"/>
              <a:t>", "house", "</a:t>
            </a:r>
            <a:r>
              <a:rPr lang="en-US" dirty="0" err="1"/>
              <a:t>renewable_energy</a:t>
            </a:r>
            <a:r>
              <a:rPr lang="en-US" dirty="0"/>
              <a:t>" and "</a:t>
            </a:r>
            <a:r>
              <a:rPr lang="en-US" dirty="0" err="1"/>
              <a:t>small_businesses</a:t>
            </a:r>
            <a:r>
              <a:rPr lang="en-US" dirty="0"/>
              <a:t>"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4F2BB02-5985-7FE3-C492-EE1069F1C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712" y="703853"/>
            <a:ext cx="7028342" cy="603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295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Multivariate Analysis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DE98-8D88-D7A2-0A3A-165DC9183A56}"/>
              </a:ext>
            </a:extLst>
          </p:cNvPr>
          <p:cNvSpPr txBox="1"/>
          <p:nvPr/>
        </p:nvSpPr>
        <p:spPr>
          <a:xfrm>
            <a:off x="7176978" y="5589134"/>
            <a:ext cx="445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Interest rate has a bigger impact on where a loan is getting charged off than does the loan amount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23CEA53-8ABE-AFBE-E061-497A824A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96" y="1605601"/>
            <a:ext cx="4307139" cy="317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C9A19B8-8D3B-7AFF-115F-CF4E9C4E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733" y="588760"/>
            <a:ext cx="5041324" cy="48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969CF-D603-14C6-3BDE-90F12A6632D0}"/>
              </a:ext>
            </a:extLst>
          </p:cNvPr>
          <p:cNvSpPr txBox="1"/>
          <p:nvPr/>
        </p:nvSpPr>
        <p:spPr>
          <a:xfrm>
            <a:off x="284420" y="5220964"/>
            <a:ext cx="6182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Across all the income groups, the </a:t>
            </a:r>
            <a:r>
              <a:rPr lang="en-US" dirty="0" err="1"/>
              <a:t>loan_amount</a:t>
            </a:r>
            <a:r>
              <a:rPr lang="en-US" dirty="0"/>
              <a:t> is higher for people who defaulted.</a:t>
            </a:r>
          </a:p>
        </p:txBody>
      </p:sp>
    </p:spTree>
    <p:extLst>
      <p:ext uri="{BB962C8B-B14F-4D97-AF65-F5344CB8AC3E}">
        <p14:creationId xmlns:p14="http://schemas.microsoft.com/office/powerpoint/2010/main" val="1071102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Multivariate Analysis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969CF-D603-14C6-3BDE-90F12A6632D0}"/>
              </a:ext>
            </a:extLst>
          </p:cNvPr>
          <p:cNvSpPr txBox="1"/>
          <p:nvPr/>
        </p:nvSpPr>
        <p:spPr>
          <a:xfrm>
            <a:off x="7307225" y="2398622"/>
            <a:ext cx="3878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Higher the grade, higher is the charge off and loan amount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823D336-E12E-CCC7-E5EC-5AFA941A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47" y="1148647"/>
            <a:ext cx="5624625" cy="561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999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7049-F5F3-9B57-5957-F60D31EB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Multivariate Analysis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969CF-D603-14C6-3BDE-90F12A6632D0}"/>
              </a:ext>
            </a:extLst>
          </p:cNvPr>
          <p:cNvSpPr txBox="1"/>
          <p:nvPr/>
        </p:nvSpPr>
        <p:spPr>
          <a:xfrm>
            <a:off x="943159" y="2183931"/>
            <a:ext cx="36549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Higher the interest rate higher charged off ratio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Higher the annual income higher the loan amount slightly.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increase in number of charged off with increase in year.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Interest rate is increasing with loan amount increase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1C4402D-BCEA-DB94-1555-30F7A35B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18" y="423645"/>
            <a:ext cx="6650739" cy="601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70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 err="1"/>
              <a:t>SuMMARY</a:t>
            </a:r>
            <a:endParaRPr lang="en-US" dirty="0"/>
          </a:p>
        </p:txBody>
      </p:sp>
      <p:pic>
        <p:nvPicPr>
          <p:cNvPr id="47" name="Picture Placeholder 46" descr="A person smiling with a shadow on the wall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2" r="112"/>
          <a:stretch/>
        </p:blipFill>
        <p:spPr>
          <a:xfrm>
            <a:off x="-28230" y="-9144"/>
            <a:ext cx="5481955" cy="68762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DEC4756-7EBC-64C8-C382-88F86E83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43" y="765968"/>
            <a:ext cx="10195205" cy="52572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8E829-ABE1-078B-4D37-67B1C6EC7290}"/>
              </a:ext>
            </a:extLst>
          </p:cNvPr>
          <p:cNvSpPr txBox="1"/>
          <p:nvPr/>
        </p:nvSpPr>
        <p:spPr>
          <a:xfrm>
            <a:off x="265815" y="1291688"/>
            <a:ext cx="1173834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60 months term has 25% chances of being charged off whereas 36 months has only 11%, this is more than double the chances of being charged off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Small businesses has a chance of more than 28% of being charged off, while second highest purpose is renewable energy at 18% of charged off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State of Nebraska has a charged off percentage of 60% which is more than 5 times the chances in any other state, but this is for a very small number of loans of 5 loans and 3 out of which is charged off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Verification is not helping as verified people have more chances of being charged off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Higher the grade of the employee, higher the chances of getting charged off. G is 7 times more probable to be charged off than an A grade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Having pub records doesn't have a huge implication on the charge off 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Although we expect charged off to be high in the higher subgrades and grades, we see an anomaly for sub grade F5 where the charge off is higher than even G grade employees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Delinq</a:t>
            </a:r>
            <a:r>
              <a:rPr lang="en-US" sz="1600" dirty="0"/>
              <a:t> 2 years, if it touches 8 then the charged off rate goes as high as 50%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As % inquiries increases, the charge off chances also increases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As number of bankruptcies increase, the chances of charge off increases and more than doubles when you the person is 2 times bankrupt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Installment of 900-1050, has the highest chances of charge off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More than 30K loan amounts have a very high charge off hence we should reduce approving high loan amounts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Higher the interest rates, the charge of is much higher more than 40% compared to 5% in low int rate groups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higher the revolving credit utilized, higher is the charge of chances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Lower the annual income, higher is the charge off chance</a:t>
            </a:r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Keval R Menon</a:t>
            </a:r>
          </a:p>
          <a:p>
            <a:r>
              <a:rPr lang="en-US" dirty="0"/>
              <a:t>kevalrmenon@gmail.com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Who is Lending Club?</a:t>
            </a:r>
          </a:p>
          <a:p>
            <a:pPr lvl="1"/>
            <a:r>
              <a:rPr lang="en-US" dirty="0"/>
              <a:t>Lending Club is a </a:t>
            </a:r>
            <a:r>
              <a:rPr lang="en-US" b="1" i="0" dirty="0">
                <a:solidFill>
                  <a:srgbClr val="091E42"/>
                </a:solidFill>
                <a:effectLst/>
                <a:latin typeface="freight-text-pro"/>
              </a:rPr>
              <a:t>consumer finance company </a:t>
            </a: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which specializes in lending various types of loans to urban customers.</a:t>
            </a:r>
          </a:p>
          <a:p>
            <a:pPr lvl="1"/>
            <a:r>
              <a:rPr lang="en-US" dirty="0"/>
              <a:t>Like any lending firm, they want to keep their losses to a minimum </a:t>
            </a:r>
          </a:p>
          <a:p>
            <a:pPr lvl="1"/>
            <a:r>
              <a:rPr lang="en-US" dirty="0"/>
              <a:t>They provide loans for various types of purposes like, Small business, car, home etc.</a:t>
            </a:r>
          </a:p>
          <a:p>
            <a:pPr lvl="1"/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This company is the largest online loan marketplace, facilitating personal loans, business loans, and financing of medical procedures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2881603"/>
            <a:ext cx="3924300" cy="464499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5803" y="3313312"/>
            <a:ext cx="4402764" cy="323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This company is the largest online loan marketplace, facilitating personal loans, business loans, and financing of medical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freight-text-pro"/>
              </a:rPr>
              <a:t>Like most other lending companies, lending loans to ‘risky’ applicants is the largest source of financial loss (called credit loss)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91E42"/>
                </a:solidFill>
                <a:latin typeface="freight-text-pro"/>
              </a:rPr>
              <a:t>In the recent times, they have seen an increase in the number of Loans which is charged off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9794" y="2787096"/>
            <a:ext cx="3943627" cy="464499"/>
          </a:xfrm>
        </p:spPr>
        <p:txBody>
          <a:bodyPr/>
          <a:lstStyle/>
          <a:p>
            <a:r>
              <a:rPr lang="en-US" dirty="0"/>
              <a:t>Future State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09415" y="3251595"/>
            <a:ext cx="5144386" cy="32342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company understand the right portfolios of the people who are high risk and low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understand the driving factors behind loan default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newly found understanding, they now do much better by reducing the overall losses due to a charge off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EC1FE-A238-039F-9E76-C5836A95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786" y="568961"/>
            <a:ext cx="10248014" cy="813272"/>
          </a:xfrm>
        </p:spPr>
        <p:txBody>
          <a:bodyPr>
            <a:normAutofit fontScale="90000"/>
          </a:bodyPr>
          <a:lstStyle/>
          <a:p>
            <a:r>
              <a:rPr lang="en-US" dirty="0"/>
              <a:t>The Lending club NEEDS to better plan on whom they provide the loans to minimize their overall Loses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33915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The provided data contains the following 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Monthly list of members who has taken a loan from the lending club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current status of the loan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Demographics of the user in terms of Employment, Income, State, pin code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Loan details like purpose, amount, last payment, issued ate etc.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3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060" y="80336"/>
            <a:ext cx="9953308" cy="1780860"/>
          </a:xfrm>
        </p:spPr>
        <p:txBody>
          <a:bodyPr/>
          <a:lstStyle/>
          <a:p>
            <a:r>
              <a:rPr lang="en-US" dirty="0"/>
              <a:t>Problem Solving Method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436627-5F3C-FCBD-A334-25150CD07115}"/>
              </a:ext>
            </a:extLst>
          </p:cNvPr>
          <p:cNvSpPr/>
          <p:nvPr/>
        </p:nvSpPr>
        <p:spPr>
          <a:xfrm>
            <a:off x="95693" y="4068173"/>
            <a:ext cx="12192000" cy="20789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1625E30E-855A-158F-A9DB-9582FFE0291D}"/>
              </a:ext>
            </a:extLst>
          </p:cNvPr>
          <p:cNvSpPr/>
          <p:nvPr/>
        </p:nvSpPr>
        <p:spPr>
          <a:xfrm>
            <a:off x="304964" y="3932160"/>
            <a:ext cx="1906419" cy="487020"/>
          </a:xfrm>
          <a:prstGeom prst="parallelogram">
            <a:avLst/>
          </a:prstGeom>
          <a:solidFill>
            <a:srgbClr val="FE5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Data Understanding</a:t>
            </a: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D838E46C-08DB-67AD-5038-758E32A35424}"/>
              </a:ext>
            </a:extLst>
          </p:cNvPr>
          <p:cNvSpPr/>
          <p:nvPr/>
        </p:nvSpPr>
        <p:spPr>
          <a:xfrm>
            <a:off x="2297010" y="3932160"/>
            <a:ext cx="1861021" cy="487020"/>
          </a:xfrm>
          <a:prstGeom prst="parallelogram">
            <a:avLst/>
          </a:prstGeom>
          <a:solidFill>
            <a:srgbClr val="FE5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Data Cleaning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40F00D5A-5D97-01D0-B546-26E6F9113218}"/>
              </a:ext>
            </a:extLst>
          </p:cNvPr>
          <p:cNvSpPr/>
          <p:nvPr/>
        </p:nvSpPr>
        <p:spPr>
          <a:xfrm>
            <a:off x="10219794" y="3932160"/>
            <a:ext cx="1861021" cy="487020"/>
          </a:xfrm>
          <a:prstGeom prst="parallelogram">
            <a:avLst/>
          </a:prstGeom>
          <a:solidFill>
            <a:srgbClr val="FE5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Business Insights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BBAAFCAD-ED9F-DDC5-B6AD-84B4ACFBBCD1}"/>
              </a:ext>
            </a:extLst>
          </p:cNvPr>
          <p:cNvSpPr/>
          <p:nvPr/>
        </p:nvSpPr>
        <p:spPr>
          <a:xfrm>
            <a:off x="4243658" y="3932160"/>
            <a:ext cx="1906419" cy="487020"/>
          </a:xfrm>
          <a:prstGeom prst="parallelogram">
            <a:avLst/>
          </a:prstGeom>
          <a:solidFill>
            <a:srgbClr val="FE5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Univariate Analysis</a:t>
            </a:r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59C7C59-0795-E54F-2522-803B99EE2BDA}"/>
              </a:ext>
            </a:extLst>
          </p:cNvPr>
          <p:cNvSpPr/>
          <p:nvPr/>
        </p:nvSpPr>
        <p:spPr>
          <a:xfrm>
            <a:off x="6235704" y="3932160"/>
            <a:ext cx="1906419" cy="487020"/>
          </a:xfrm>
          <a:prstGeom prst="parallelogram">
            <a:avLst/>
          </a:prstGeom>
          <a:solidFill>
            <a:srgbClr val="FE5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Segmented Univariate Analysis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86FDEDD6-F883-A260-8AF7-D51D1C7A8CBC}"/>
              </a:ext>
            </a:extLst>
          </p:cNvPr>
          <p:cNvSpPr/>
          <p:nvPr/>
        </p:nvSpPr>
        <p:spPr>
          <a:xfrm>
            <a:off x="8227750" y="3932160"/>
            <a:ext cx="1906419" cy="487020"/>
          </a:xfrm>
          <a:prstGeom prst="parallelogram">
            <a:avLst/>
          </a:prstGeom>
          <a:solidFill>
            <a:srgbClr val="FE5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Multivariate Analysis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1A5670-20BB-BF46-20EB-5CB7CF0C8C6D}"/>
              </a:ext>
            </a:extLst>
          </p:cNvPr>
          <p:cNvSpPr/>
          <p:nvPr/>
        </p:nvSpPr>
        <p:spPr>
          <a:xfrm>
            <a:off x="171539" y="4494130"/>
            <a:ext cx="2169042" cy="1409835"/>
          </a:xfrm>
          <a:prstGeom prst="roundRect">
            <a:avLst/>
          </a:prstGeom>
          <a:solidFill>
            <a:srgbClr val="FE5000">
              <a:lumMod val="40000"/>
              <a:lumOff val="60000"/>
            </a:srgbClr>
          </a:solidFill>
          <a:ln w="12700" cap="flat" cmpd="sng" algn="ctr">
            <a:solidFill>
              <a:srgbClr val="FE5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Going through Data dictionary and making sense of what the data is about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34FB752-5D14-43E9-C6B9-CE3BE491AF8C}"/>
              </a:ext>
            </a:extLst>
          </p:cNvPr>
          <p:cNvSpPr/>
          <p:nvPr/>
        </p:nvSpPr>
        <p:spPr>
          <a:xfrm>
            <a:off x="2018157" y="2341903"/>
            <a:ext cx="2418726" cy="1409835"/>
          </a:xfrm>
          <a:prstGeom prst="roundRect">
            <a:avLst/>
          </a:prstGeom>
          <a:solidFill>
            <a:srgbClr val="FE5000">
              <a:lumMod val="40000"/>
              <a:lumOff val="60000"/>
            </a:srgbClr>
          </a:solidFill>
          <a:ln w="12700" cap="flat" cmpd="sng" algn="ctr">
            <a:solidFill>
              <a:srgbClr val="FE5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Outlier Treatment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Poppins"/>
              </a:rPr>
              <a:t>Null Value Treatment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Missing Value treatment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black"/>
                </a:solidFill>
                <a:latin typeface="Poppins"/>
              </a:rPr>
              <a:t>Standardize metrics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Filter Data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F45A05-93AB-64D8-35D7-C3E74AE1AFD3}"/>
              </a:ext>
            </a:extLst>
          </p:cNvPr>
          <p:cNvSpPr/>
          <p:nvPr/>
        </p:nvSpPr>
        <p:spPr>
          <a:xfrm>
            <a:off x="4237187" y="4494130"/>
            <a:ext cx="1906420" cy="1130493"/>
          </a:xfrm>
          <a:prstGeom prst="roundRect">
            <a:avLst/>
          </a:prstGeom>
          <a:solidFill>
            <a:srgbClr val="FE5000">
              <a:lumMod val="40000"/>
              <a:lumOff val="60000"/>
            </a:srgbClr>
          </a:solidFill>
          <a:ln w="12700" cap="flat" cmpd="sng" algn="ctr">
            <a:solidFill>
              <a:srgbClr val="FE5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Distribution Analysis of each column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538A8A3-85BA-4D4B-B623-3BEED7C53376}"/>
              </a:ext>
            </a:extLst>
          </p:cNvPr>
          <p:cNvSpPr/>
          <p:nvPr/>
        </p:nvSpPr>
        <p:spPr>
          <a:xfrm>
            <a:off x="6007395" y="2481573"/>
            <a:ext cx="2131739" cy="1130493"/>
          </a:xfrm>
          <a:prstGeom prst="roundRect">
            <a:avLst/>
          </a:prstGeom>
          <a:solidFill>
            <a:srgbClr val="FE5000">
              <a:lumMod val="40000"/>
              <a:lumOff val="60000"/>
            </a:srgbClr>
          </a:solidFill>
          <a:ln w="12700" cap="flat" cmpd="sng" algn="ctr">
            <a:solidFill>
              <a:srgbClr val="FE5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Analyzing continuous Variables </a:t>
            </a:r>
            <a:r>
              <a:rPr lang="en-US" sz="1200" kern="0" dirty="0">
                <a:solidFill>
                  <a:prstClr val="black"/>
                </a:solidFill>
                <a:latin typeface="Poppins"/>
              </a:rPr>
              <a:t>by binning them into categorical Variables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F3EEBA7-B8A8-9DB0-507B-86BEA3AA6F81}"/>
              </a:ext>
            </a:extLst>
          </p:cNvPr>
          <p:cNvSpPr/>
          <p:nvPr/>
        </p:nvSpPr>
        <p:spPr>
          <a:xfrm>
            <a:off x="8088055" y="4547074"/>
            <a:ext cx="2131739" cy="1130493"/>
          </a:xfrm>
          <a:prstGeom prst="roundRect">
            <a:avLst/>
          </a:prstGeom>
          <a:solidFill>
            <a:srgbClr val="FE5000">
              <a:lumMod val="40000"/>
              <a:lumOff val="60000"/>
            </a:srgbClr>
          </a:solidFill>
          <a:ln w="12700" cap="flat" cmpd="sng" algn="ctr">
            <a:solidFill>
              <a:srgbClr val="FE5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Analyzing impact of variables on the main variable for solving the business problem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F0B534D-E738-5457-E705-99D0E636E35D}"/>
              </a:ext>
            </a:extLst>
          </p:cNvPr>
          <p:cNvSpPr/>
          <p:nvPr/>
        </p:nvSpPr>
        <p:spPr>
          <a:xfrm>
            <a:off x="9949076" y="2481572"/>
            <a:ext cx="2131739" cy="1130493"/>
          </a:xfrm>
          <a:prstGeom prst="roundRect">
            <a:avLst/>
          </a:prstGeom>
          <a:solidFill>
            <a:srgbClr val="FE5000">
              <a:lumMod val="40000"/>
              <a:lumOff val="60000"/>
            </a:srgbClr>
          </a:solidFill>
          <a:ln w="12700" cap="flat" cmpd="sng" algn="ctr">
            <a:solidFill>
              <a:srgbClr val="FE5000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Enlisting the recommendation based on the insights generated during the EDA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{01763D1C-FF77-4B74-9494-B13D92D4A0EE}tf67328976_win32</Template>
  <TotalTime>130</TotalTime>
  <Words>1566</Words>
  <Application>Microsoft Office PowerPoint</Application>
  <PresentationFormat>Widescreen</PresentationFormat>
  <Paragraphs>173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freight-text-pro</vt:lpstr>
      <vt:lpstr>Poppins</vt:lpstr>
      <vt:lpstr>Tenorite</vt:lpstr>
      <vt:lpstr>Custom</vt:lpstr>
      <vt:lpstr>Lending Club Case study</vt:lpstr>
      <vt:lpstr>AGENDA</vt:lpstr>
      <vt:lpstr>Introduction</vt:lpstr>
      <vt:lpstr>Introduction</vt:lpstr>
      <vt:lpstr>Problem Statement</vt:lpstr>
      <vt:lpstr>The Lending club NEEDS to better plan on whom they provide the loans to minimize their overall Loses</vt:lpstr>
      <vt:lpstr>Data Understanding</vt:lpstr>
      <vt:lpstr>Data understanding</vt:lpstr>
      <vt:lpstr>Problem Solving Method</vt:lpstr>
      <vt:lpstr>DATA Cleaning</vt:lpstr>
      <vt:lpstr>Univariate Analysis Distribution charts</vt:lpstr>
      <vt:lpstr>Univariate Analysis Distribution charts</vt:lpstr>
      <vt:lpstr>Univariate Analysis Distribution charts –Compared to charged off</vt:lpstr>
      <vt:lpstr>SEGMENTED Univariate Analysis Distribution charts</vt:lpstr>
      <vt:lpstr>Univariate Analysis Across time</vt:lpstr>
      <vt:lpstr>Correlation Matrix</vt:lpstr>
      <vt:lpstr>Bivariate Analysis Across % Charged OFF vs Overall</vt:lpstr>
      <vt:lpstr>Bivariate Analysis Across % Charged OFF vs Overall</vt:lpstr>
      <vt:lpstr>Bivariate Analysis Across % Charged OFF vs Overall</vt:lpstr>
      <vt:lpstr>Bivariate Analysis Across % Charged OFF vs Overall</vt:lpstr>
      <vt:lpstr>Bivariate Analysis Across % Charged OFF vs Overall</vt:lpstr>
      <vt:lpstr>Multivariate Analysis </vt:lpstr>
      <vt:lpstr>Multivariate Analysis </vt:lpstr>
      <vt:lpstr>Multivariate Analysis </vt:lpstr>
      <vt:lpstr>Multivariate Analysis </vt:lpstr>
      <vt:lpstr>SuMMARY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 Case study</dc:title>
  <dc:creator>Keval R Menon</dc:creator>
  <cp:lastModifiedBy>Keval R Menon</cp:lastModifiedBy>
  <cp:revision>2</cp:revision>
  <dcterms:created xsi:type="dcterms:W3CDTF">2024-03-11T10:19:51Z</dcterms:created>
  <dcterms:modified xsi:type="dcterms:W3CDTF">2024-03-11T15:34:10Z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dbd95877-2e0c-4f81-8274-2c7dc12e45a8_Enabled">
    <vt:lpwstr>true</vt:lpwstr>
  </property>
  <property fmtid="{D5CDD505-2E9C-101B-9397-08002B2CF9AE}" pid="5" name="MSIP_Label_dbd95877-2e0c-4f81-8274-2c7dc12e45a8_SetDate">
    <vt:lpwstr>2024-03-11T13:22:38Z</vt:lpwstr>
  </property>
  <property fmtid="{D5CDD505-2E9C-101B-9397-08002B2CF9AE}" pid="6" name="MSIP_Label_dbd95877-2e0c-4f81-8274-2c7dc12e45a8_Method">
    <vt:lpwstr>Privileged</vt:lpwstr>
  </property>
  <property fmtid="{D5CDD505-2E9C-101B-9397-08002B2CF9AE}" pid="7" name="MSIP_Label_dbd95877-2e0c-4f81-8274-2c7dc12e45a8_Name">
    <vt:lpwstr>Public</vt:lpwstr>
  </property>
  <property fmtid="{D5CDD505-2E9C-101B-9397-08002B2CF9AE}" pid="8" name="MSIP_Label_dbd95877-2e0c-4f81-8274-2c7dc12e45a8_SiteId">
    <vt:lpwstr>927e65b8-7ad7-48db-a3c6-c42a67c100d6</vt:lpwstr>
  </property>
  <property fmtid="{D5CDD505-2E9C-101B-9397-08002B2CF9AE}" pid="9" name="MSIP_Label_dbd95877-2e0c-4f81-8274-2c7dc12e45a8_ActionId">
    <vt:lpwstr>2bee32a1-5e4e-414c-86c5-bba53df316b8</vt:lpwstr>
  </property>
  <property fmtid="{D5CDD505-2E9C-101B-9397-08002B2CF9AE}" pid="10" name="MSIP_Label_dbd95877-2e0c-4f81-8274-2c7dc12e45a8_ContentBits">
    <vt:lpwstr>0</vt:lpwstr>
  </property>
</Properties>
</file>